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embeddedFontLst>
    <p:embeddedFont>
      <p:font typeface="Poppins"/>
      <p:regular r:id="rId8"/>
      <p:bold r:id="rId9"/>
      <p:italic r:id="rId10"/>
      <p:boldItalic r:id="rId11"/>
    </p:embeddedFont>
    <p:embeddedFont>
      <p:font typeface="Arial Narrow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D6D10E9-4546-4E6D-B950-F0E9A7F733A8}">
  <a:tblStyle styleId="{8D6D10E9-4546-4E6D-B950-F0E9A7F733A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3" Type="http://schemas.openxmlformats.org/officeDocument/2006/relationships/font" Target="fonts/ArialNarrow-bold.fntdata"/><Relationship Id="rId12" Type="http://schemas.openxmlformats.org/officeDocument/2006/relationships/font" Target="fonts/ArialNarr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oppins-bold.fntdata"/><Relationship Id="rId15" Type="http://schemas.openxmlformats.org/officeDocument/2006/relationships/font" Target="fonts/ArialNarrow-boldItalic.fntdata"/><Relationship Id="rId14" Type="http://schemas.openxmlformats.org/officeDocument/2006/relationships/font" Target="fonts/ArialNarrow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14763" y="1796075"/>
            <a:ext cx="67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0h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392785" y="1798289"/>
            <a:ext cx="6923100" cy="189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02975" y="3707088"/>
            <a:ext cx="67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2h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80998" y="3709304"/>
            <a:ext cx="6934800" cy="189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18685" y="5661625"/>
            <a:ext cx="67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4h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98525" y="5620500"/>
            <a:ext cx="6917400" cy="189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72913" y="7525500"/>
            <a:ext cx="67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6h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50925" y="7527722"/>
            <a:ext cx="6765000" cy="189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72913" y="9430500"/>
            <a:ext cx="67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8h</a:t>
            </a:r>
            <a:endParaRPr b="0" i="0" sz="900" u="none" cap="none" strike="noStrike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550925" y="9432725"/>
            <a:ext cx="6765000" cy="189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1143725" y="1882450"/>
            <a:ext cx="5991900" cy="1756800"/>
          </a:xfrm>
          <a:prstGeom prst="roundRect">
            <a:avLst>
              <a:gd fmla="val 2227" name="adj"/>
            </a:avLst>
          </a:prstGeom>
          <a:solidFill>
            <a:srgbClr val="EDF2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/>
          <p:nvPr/>
        </p:nvSpPr>
        <p:spPr>
          <a:xfrm rot="-5400000">
            <a:off x="338525" y="2687100"/>
            <a:ext cx="1757400" cy="147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ABC4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/>
          <p:nvPr/>
        </p:nvSpPr>
        <p:spPr>
          <a:xfrm rot="5400000">
            <a:off x="6247025" y="2646600"/>
            <a:ext cx="1756800" cy="228600"/>
          </a:xfrm>
          <a:prstGeom prst="round2SameRect">
            <a:avLst>
              <a:gd fmla="val 50000" name="adj1"/>
              <a:gd fmla="val 4938" name="adj2"/>
            </a:avLst>
          </a:prstGeom>
          <a:solidFill>
            <a:srgbClr val="EDF2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137125" y="3791700"/>
            <a:ext cx="6102600" cy="1752600"/>
          </a:xfrm>
          <a:prstGeom prst="roundRect">
            <a:avLst>
              <a:gd fmla="val 3423" name="adj"/>
            </a:avLst>
          </a:prstGeom>
          <a:solidFill>
            <a:srgbClr val="E4F4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/>
          <p:nvPr/>
        </p:nvSpPr>
        <p:spPr>
          <a:xfrm rot="-5400000">
            <a:off x="340325" y="4588500"/>
            <a:ext cx="1752600" cy="159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B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/>
          <p:nvPr/>
        </p:nvSpPr>
        <p:spPr>
          <a:xfrm rot="5400000">
            <a:off x="6249125" y="4553700"/>
            <a:ext cx="1752600" cy="2286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E4F4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1157525" y="5696700"/>
            <a:ext cx="6082200" cy="1752600"/>
          </a:xfrm>
          <a:prstGeom prst="roundRect">
            <a:avLst>
              <a:gd fmla="val 2979" name="adj"/>
            </a:avLst>
          </a:prstGeom>
          <a:solidFill>
            <a:srgbClr val="F8ED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/>
          <p:nvPr/>
        </p:nvSpPr>
        <p:spPr>
          <a:xfrm rot="-5400000">
            <a:off x="337179" y="6490500"/>
            <a:ext cx="1752600" cy="165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F8C8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1143738" y="7601700"/>
            <a:ext cx="6096000" cy="1752600"/>
          </a:xfrm>
          <a:prstGeom prst="roundRect">
            <a:avLst>
              <a:gd fmla="val 2916" name="adj"/>
            </a:avLst>
          </a:prstGeom>
          <a:solidFill>
            <a:srgbClr val="FDF8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/>
        </p:nvSpPr>
        <p:spPr>
          <a:xfrm rot="-5400000">
            <a:off x="343625" y="8401800"/>
            <a:ext cx="1752600" cy="1524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FCFDA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1318025" y="1884600"/>
            <a:ext cx="294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5" name="Google Shape;75;p13"/>
          <p:cNvGraphicFramePr/>
          <p:nvPr/>
        </p:nvGraphicFramePr>
        <p:xfrm>
          <a:off x="1353825" y="2115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{8D6D10E9-4546-4E6D-B950-F0E9A7F733A8}</a:tableStyleId>
              </a:tblPr>
              <a:tblGrid>
                <a:gridCol w="1433375"/>
                <a:gridCol w="1433375"/>
                <a:gridCol w="1433375"/>
                <a:gridCol w="1433375"/>
              </a:tblGrid>
              <a:tr h="303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Process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Potential Impact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Case Checklist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Stakeholders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83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i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Routine?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Voluminuous?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Data available?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Exciting ROI?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6" name="Google Shape;76;p13"/>
          <p:cNvSpPr txBox="1"/>
          <p:nvPr/>
        </p:nvSpPr>
        <p:spPr>
          <a:xfrm>
            <a:off x="1318025" y="3791700"/>
            <a:ext cx="294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Investigate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7" name="Google Shape;77;p13"/>
          <p:cNvGraphicFramePr/>
          <p:nvPr/>
        </p:nvGraphicFramePr>
        <p:xfrm>
          <a:off x="1367625" y="403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{8D6D10E9-4546-4E6D-B950-F0E9A7F733A8}</a:tableStyleId>
              </a:tblPr>
              <a:tblGrid>
                <a:gridCol w="1429925"/>
                <a:gridCol w="1429925"/>
                <a:gridCol w="1429925"/>
                <a:gridCol w="1429925"/>
              </a:tblGrid>
              <a:tr h="30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 Breakdown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What’s Complex?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Solution Approach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Flow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74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i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Are there off-the-shelf applications available?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Are APIs or integrations available?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8" name="Google Shape;78;p13"/>
          <p:cNvSpPr txBox="1"/>
          <p:nvPr/>
        </p:nvSpPr>
        <p:spPr>
          <a:xfrm>
            <a:off x="1317993" y="5699492"/>
            <a:ext cx="294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 AI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9" name="Google Shape;79;p13"/>
          <p:cNvGraphicFramePr/>
          <p:nvPr/>
        </p:nvGraphicFramePr>
        <p:xfrm>
          <a:off x="1372325" y="5941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{8D6D10E9-4546-4E6D-B950-F0E9A7F733A8}</a:tableStyleId>
              </a:tblPr>
              <a:tblGrid>
                <a:gridCol w="1429925"/>
                <a:gridCol w="1429925"/>
                <a:gridCol w="1429925"/>
                <a:gridCol w="1429925"/>
              </a:tblGrid>
              <a:tr h="114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Prompt Template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Examples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Expected Output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8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Passes “New Colleague” Test?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Are there applicable roles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Guardrails for improving accuracy?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0" name="Google Shape;80;p13"/>
          <p:cNvSpPr txBox="1"/>
          <p:nvPr/>
        </p:nvSpPr>
        <p:spPr>
          <a:xfrm>
            <a:off x="1318025" y="7601700"/>
            <a:ext cx="2949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Introduce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1" name="Google Shape;81;p13"/>
          <p:cNvGraphicFramePr/>
          <p:nvPr/>
        </p:nvGraphicFramePr>
        <p:xfrm>
          <a:off x="1372325" y="7907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{8D6D10E9-4546-4E6D-B950-F0E9A7F733A8}</a:tableStyleId>
              </a:tblPr>
              <a:tblGrid>
                <a:gridCol w="1429925"/>
                <a:gridCol w="1429925"/>
                <a:gridCol w="1429925"/>
                <a:gridCol w="1429925"/>
              </a:tblGrid>
              <a:tr h="237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Workflow Changes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Impact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Monitoring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Success Metrics</a:t>
                      </a:r>
                      <a:endParaRPr b="1"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5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Staff trained?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Staff supported?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☐ Risks managed?</a:t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3434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2" name="Google Shape;82;p13"/>
          <p:cNvSpPr txBox="1"/>
          <p:nvPr/>
        </p:nvSpPr>
        <p:spPr>
          <a:xfrm>
            <a:off x="381000" y="228500"/>
            <a:ext cx="6934800" cy="4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25" lIns="9125" spcFirstLastPara="1" rIns="9125" wrap="square" tIns="9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The 8 Hour AI Playbook</a:t>
            </a:r>
            <a:endParaRPr b="0" i="0" sz="12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240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Capture your progress and get everyone on the same page.</a:t>
            </a:r>
            <a:endParaRPr b="0" i="1" sz="9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411250" y="744000"/>
            <a:ext cx="2949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ROLES</a:t>
            </a:r>
            <a:endParaRPr b="0" i="0" sz="9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672925" y="9530050"/>
            <a:ext cx="2643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1000"/>
              </a:spcBef>
              <a:spcAft>
                <a:spcPts val="240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" sz="1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DoMoreWithLess.now</a:t>
            </a:r>
            <a:endParaRPr b="0" i="1" sz="10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85" name="Google Shape;85;p13"/>
          <p:cNvGraphicFramePr/>
          <p:nvPr/>
        </p:nvGraphicFramePr>
        <p:xfrm>
          <a:off x="380988" y="9998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{8D6D10E9-4546-4E6D-B950-F0E9A7F733A8}</a:tableStyleId>
              </a:tblPr>
              <a:tblGrid>
                <a:gridCol w="1386950"/>
                <a:gridCol w="1386950"/>
                <a:gridCol w="1386950"/>
                <a:gridCol w="1386950"/>
                <a:gridCol w="1386950"/>
              </a:tblGrid>
              <a:tr h="389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666666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Champion</a:t>
                      </a:r>
                      <a:endParaRPr sz="900" u="none" cap="none" strike="noStrike">
                        <a:solidFill>
                          <a:srgbClr val="666666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666666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IT</a:t>
                      </a:r>
                      <a:endParaRPr sz="900" u="none" cap="none" strike="noStrike">
                        <a:solidFill>
                          <a:srgbClr val="666666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666666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Expert Staff</a:t>
                      </a:r>
                      <a:endParaRPr sz="900" u="none" cap="none" strike="noStrike">
                        <a:solidFill>
                          <a:srgbClr val="666666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666666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Prompt Engineer</a:t>
                      </a:r>
                      <a:endParaRPr sz="900" u="none" cap="none" strike="noStrike">
                        <a:solidFill>
                          <a:srgbClr val="666666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" sz="900" u="none" cap="none" strike="noStrike">
                          <a:solidFill>
                            <a:srgbClr val="666666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Other</a:t>
                      </a:r>
                      <a:endParaRPr sz="900" u="none" cap="none" strike="noStrike">
                        <a:solidFill>
                          <a:srgbClr val="666666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6666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0575" marB="9125" marR="9125" marL="91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6" name="Google Shape;86;p13"/>
          <p:cNvSpPr/>
          <p:nvPr/>
        </p:nvSpPr>
        <p:spPr>
          <a:xfrm rot="-5400000">
            <a:off x="1444400" y="1323328"/>
            <a:ext cx="666000" cy="189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rot="-5400000">
            <a:off x="2831350" y="1324125"/>
            <a:ext cx="666000" cy="189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/>
          <p:nvPr/>
        </p:nvSpPr>
        <p:spPr>
          <a:xfrm rot="-5400000">
            <a:off x="4218313" y="1324125"/>
            <a:ext cx="666000" cy="189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 rot="-5400000">
            <a:off x="5605250" y="1324125"/>
            <a:ext cx="666000" cy="189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