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Poppins"/>
      <p:regular r:id="rId8"/>
      <p:bold r:id="rId9"/>
      <p:italic r:id="rId10"/>
      <p:boldItalic r:id="rId11"/>
    </p:embeddedFont>
    <p:embeddedFont>
      <p:font typeface="Arial Narrow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747775"/>
          </p15:clr>
        </p15:guide>
        <p15:guide id="2" pos="244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D6D10E9-4546-4E6D-B950-F0E9A7F733A8}">
  <a:tblStyle styleId="{8D6D10E9-4546-4E6D-B950-F0E9A7F733A8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-boldItalic.fntdata"/><Relationship Id="rId10" Type="http://schemas.openxmlformats.org/officeDocument/2006/relationships/font" Target="fonts/Poppins-italic.fntdata"/><Relationship Id="rId13" Type="http://schemas.openxmlformats.org/officeDocument/2006/relationships/font" Target="fonts/ArialNarrow-bold.fntdata"/><Relationship Id="rId12" Type="http://schemas.openxmlformats.org/officeDocument/2006/relationships/font" Target="fonts/ArialNarrow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Poppins-bold.fntdata"/><Relationship Id="rId15" Type="http://schemas.openxmlformats.org/officeDocument/2006/relationships/font" Target="fonts/ArialNarrow-boldItalic.fntdata"/><Relationship Id="rId14" Type="http://schemas.openxmlformats.org/officeDocument/2006/relationships/font" Target="fonts/ArialNarrow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Poppi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2105025" y="685800"/>
            <a:ext cx="2649538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14763" y="1796075"/>
            <a:ext cx="67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0h</a:t>
            </a:r>
            <a:endParaRPr b="0" i="0" sz="900" u="none" cap="none" strike="noStrike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392785" y="1798289"/>
            <a:ext cx="6923100" cy="189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02975" y="3707088"/>
            <a:ext cx="67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2h</a:t>
            </a:r>
            <a:endParaRPr b="0" i="0" sz="900" u="none" cap="none" strike="noStrike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380998" y="3709304"/>
            <a:ext cx="6934800" cy="189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418685" y="5661625"/>
            <a:ext cx="67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4h</a:t>
            </a:r>
            <a:endParaRPr b="0" i="0" sz="900" u="none" cap="none" strike="noStrike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398525" y="5620500"/>
            <a:ext cx="6917400" cy="189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572913" y="7525500"/>
            <a:ext cx="67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6h</a:t>
            </a:r>
            <a:endParaRPr b="0" i="0" sz="900" u="none" cap="none" strike="noStrike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550925" y="7527722"/>
            <a:ext cx="6765000" cy="189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72913" y="9430500"/>
            <a:ext cx="67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8h</a:t>
            </a:r>
            <a:endParaRPr b="0" i="0" sz="900" u="none" cap="none" strike="noStrike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550925" y="9432725"/>
            <a:ext cx="6765000" cy="18900"/>
          </a:xfrm>
          <a:prstGeom prst="rect">
            <a:avLst/>
          </a:prstGeom>
          <a:solidFill>
            <a:srgbClr val="B7B7B7"/>
          </a:solidFill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3"/>
          <p:cNvSpPr/>
          <p:nvPr/>
        </p:nvSpPr>
        <p:spPr>
          <a:xfrm>
            <a:off x="1143725" y="1882450"/>
            <a:ext cx="5991900" cy="1756800"/>
          </a:xfrm>
          <a:prstGeom prst="roundRect">
            <a:avLst>
              <a:gd fmla="val 2227" name="adj"/>
            </a:avLst>
          </a:prstGeom>
          <a:solidFill>
            <a:srgbClr val="EDF2F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3"/>
          <p:cNvSpPr/>
          <p:nvPr/>
        </p:nvSpPr>
        <p:spPr>
          <a:xfrm rot="-5400000">
            <a:off x="338525" y="2687100"/>
            <a:ext cx="1757400" cy="147000"/>
          </a:xfrm>
          <a:prstGeom prst="round2SameRect">
            <a:avLst>
              <a:gd fmla="val 50000" name="adj1"/>
              <a:gd fmla="val 0" name="adj2"/>
            </a:avLst>
          </a:prstGeom>
          <a:solidFill>
            <a:srgbClr val="ABC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3"/>
          <p:cNvSpPr/>
          <p:nvPr/>
        </p:nvSpPr>
        <p:spPr>
          <a:xfrm rot="5400000">
            <a:off x="6247025" y="2646600"/>
            <a:ext cx="1756800" cy="228600"/>
          </a:xfrm>
          <a:prstGeom prst="round2SameRect">
            <a:avLst>
              <a:gd fmla="val 50000" name="adj1"/>
              <a:gd fmla="val 4938" name="adj2"/>
            </a:avLst>
          </a:prstGeom>
          <a:solidFill>
            <a:srgbClr val="EDF2F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3"/>
          <p:cNvSpPr/>
          <p:nvPr/>
        </p:nvSpPr>
        <p:spPr>
          <a:xfrm>
            <a:off x="1137125" y="3791700"/>
            <a:ext cx="6102600" cy="1752600"/>
          </a:xfrm>
          <a:prstGeom prst="roundRect">
            <a:avLst>
              <a:gd fmla="val 3423" name="adj"/>
            </a:avLst>
          </a:prstGeom>
          <a:solidFill>
            <a:srgbClr val="E4F4E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3"/>
          <p:cNvSpPr/>
          <p:nvPr/>
        </p:nvSpPr>
        <p:spPr>
          <a:xfrm rot="-5400000">
            <a:off x="340325" y="4588500"/>
            <a:ext cx="1752600" cy="159000"/>
          </a:xfrm>
          <a:prstGeom prst="round2SameRect">
            <a:avLst>
              <a:gd fmla="val 50000" name="adj1"/>
              <a:gd fmla="val 0" name="adj2"/>
            </a:avLst>
          </a:prstGeom>
          <a:solidFill>
            <a:srgbClr val="C5DBC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3"/>
          <p:cNvSpPr/>
          <p:nvPr/>
        </p:nvSpPr>
        <p:spPr>
          <a:xfrm rot="5400000">
            <a:off x="6249125" y="4553700"/>
            <a:ext cx="1752600" cy="228600"/>
          </a:xfrm>
          <a:prstGeom prst="round2SameRect">
            <a:avLst>
              <a:gd fmla="val 50000" name="adj1"/>
              <a:gd fmla="val 0" name="adj2"/>
            </a:avLst>
          </a:prstGeom>
          <a:solidFill>
            <a:srgbClr val="E4F4E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3"/>
          <p:cNvSpPr/>
          <p:nvPr/>
        </p:nvSpPr>
        <p:spPr>
          <a:xfrm>
            <a:off x="1157525" y="5696700"/>
            <a:ext cx="6082200" cy="1752600"/>
          </a:xfrm>
          <a:prstGeom prst="roundRect">
            <a:avLst>
              <a:gd fmla="val 2979" name="adj"/>
            </a:avLst>
          </a:prstGeom>
          <a:solidFill>
            <a:srgbClr val="F8ED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3"/>
          <p:cNvSpPr/>
          <p:nvPr/>
        </p:nvSpPr>
        <p:spPr>
          <a:xfrm rot="-5400000">
            <a:off x="337179" y="6490500"/>
            <a:ext cx="1752600" cy="165000"/>
          </a:xfrm>
          <a:prstGeom prst="round2SameRect">
            <a:avLst>
              <a:gd fmla="val 50000" name="adj1"/>
              <a:gd fmla="val 0" name="adj2"/>
            </a:avLst>
          </a:prstGeom>
          <a:solidFill>
            <a:srgbClr val="F8C8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3"/>
          <p:cNvSpPr/>
          <p:nvPr/>
        </p:nvSpPr>
        <p:spPr>
          <a:xfrm>
            <a:off x="1143738" y="7601700"/>
            <a:ext cx="6096000" cy="1752600"/>
          </a:xfrm>
          <a:prstGeom prst="roundRect">
            <a:avLst>
              <a:gd fmla="val 2916" name="adj"/>
            </a:avLst>
          </a:prstGeom>
          <a:solidFill>
            <a:srgbClr val="FDF8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3"/>
          <p:cNvSpPr/>
          <p:nvPr/>
        </p:nvSpPr>
        <p:spPr>
          <a:xfrm rot="-5400000">
            <a:off x="343625" y="8401800"/>
            <a:ext cx="1752600" cy="152400"/>
          </a:xfrm>
          <a:prstGeom prst="round2SameRect">
            <a:avLst>
              <a:gd fmla="val 50000" name="adj1"/>
              <a:gd fmla="val 0" name="adj2"/>
            </a:avLst>
          </a:prstGeom>
          <a:solidFill>
            <a:srgbClr val="FCFDA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1318025" y="1884600"/>
            <a:ext cx="29499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Identify</a:t>
            </a:r>
            <a:endParaRPr b="1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75" name="Google Shape;75;p13"/>
          <p:cNvGraphicFramePr/>
          <p:nvPr/>
        </p:nvGraphicFramePr>
        <p:xfrm>
          <a:off x="1353825" y="2115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{8D6D10E9-4546-4E6D-B950-F0E9A7F733A8}</a:tableStyleId>
              </a:tblPr>
              <a:tblGrid>
                <a:gridCol w="1433375"/>
                <a:gridCol w="1433375"/>
                <a:gridCol w="1433375"/>
                <a:gridCol w="1433375"/>
              </a:tblGrid>
              <a:tr h="303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" sz="900" u="none" cap="none" strike="noStrik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Target Process</a:t>
                      </a:r>
                      <a:endParaRPr b="1"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" sz="900" u="none" cap="none" strike="noStrik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Potential Impact</a:t>
                      </a:r>
                      <a:endParaRPr b="1"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" sz="900" u="none" cap="none" strike="noStrik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Use Case Checklist</a:t>
                      </a:r>
                      <a:endParaRPr b="1"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" sz="900" u="none" cap="none" strike="noStrik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Stakeholders</a:t>
                      </a:r>
                      <a:endParaRPr b="1"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83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i="1"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" sz="900" u="none" cap="none" strike="noStrik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☐ Routine?</a:t>
                      </a:r>
                      <a:endParaRPr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" sz="900" u="none" cap="none" strike="noStrik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☐ Voluminuous?</a:t>
                      </a:r>
                      <a:endParaRPr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" sz="900" u="none" cap="none" strike="noStrik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☐ Data available?</a:t>
                      </a:r>
                      <a:endParaRPr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" sz="900" u="none" cap="none" strike="noStrik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☐ Exciting ROI?</a:t>
                      </a:r>
                      <a:endParaRPr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76" name="Google Shape;76;p13"/>
          <p:cNvSpPr txBox="1"/>
          <p:nvPr/>
        </p:nvSpPr>
        <p:spPr>
          <a:xfrm>
            <a:off x="1318025" y="3791700"/>
            <a:ext cx="29499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Investigate</a:t>
            </a:r>
            <a:endParaRPr b="1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77" name="Google Shape;77;p13"/>
          <p:cNvGraphicFramePr/>
          <p:nvPr/>
        </p:nvGraphicFramePr>
        <p:xfrm>
          <a:off x="1367625" y="4035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{8D6D10E9-4546-4E6D-B950-F0E9A7F733A8}</a:tableStyleId>
              </a:tblPr>
              <a:tblGrid>
                <a:gridCol w="1429925"/>
                <a:gridCol w="1429925"/>
                <a:gridCol w="1429925"/>
                <a:gridCol w="1429925"/>
              </a:tblGrid>
              <a:tr h="303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" sz="900" u="none" cap="none" strike="noStrik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Task Breakdown</a:t>
                      </a:r>
                      <a:endParaRPr b="1"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" sz="900" u="none" cap="none" strike="noStrik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What’s Complex?</a:t>
                      </a:r>
                      <a:endParaRPr b="1"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" sz="900" u="none" cap="none" strike="noStrik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Solution Approach</a:t>
                      </a:r>
                      <a:endParaRPr b="1"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" sz="900" u="none" cap="none" strike="noStrik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Data Flow</a:t>
                      </a:r>
                      <a:endParaRPr b="1"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74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i="1"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" sz="900" u="none" cap="none" strike="noStrik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☐ Are there off-the-shelf applications available?</a:t>
                      </a:r>
                      <a:endParaRPr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" sz="900" u="none" cap="none" strike="noStrik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☐ Are APIs or integrations available?</a:t>
                      </a:r>
                      <a:endParaRPr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78" name="Google Shape;78;p13"/>
          <p:cNvSpPr txBox="1"/>
          <p:nvPr/>
        </p:nvSpPr>
        <p:spPr>
          <a:xfrm>
            <a:off x="1317993" y="5699492"/>
            <a:ext cx="29499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Instruct AI</a:t>
            </a:r>
            <a:endParaRPr b="1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79" name="Google Shape;79;p13"/>
          <p:cNvGraphicFramePr/>
          <p:nvPr/>
        </p:nvGraphicFramePr>
        <p:xfrm>
          <a:off x="1372325" y="5941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{8D6D10E9-4546-4E6D-B950-F0E9A7F733A8}</a:tableStyleId>
              </a:tblPr>
              <a:tblGrid>
                <a:gridCol w="1429925"/>
                <a:gridCol w="1429925"/>
                <a:gridCol w="1429925"/>
                <a:gridCol w="1429925"/>
              </a:tblGrid>
              <a:tr h="114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" sz="900" u="none" cap="none" strike="noStrik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Prompt Template</a:t>
                      </a:r>
                      <a:endParaRPr b="1"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" sz="900" u="none" cap="none" strike="noStrik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Examples</a:t>
                      </a:r>
                      <a:endParaRPr b="1"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" sz="900" u="none" cap="none" strike="noStrik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Checks</a:t>
                      </a:r>
                      <a:endParaRPr b="1"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" sz="900" u="none" cap="none" strike="noStrik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Expected Output</a:t>
                      </a:r>
                      <a:endParaRPr b="1"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8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" sz="900" u="none" cap="none" strike="noStrik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☐ Passes “New Colleague” Test?</a:t>
                      </a:r>
                      <a:endParaRPr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" sz="900" u="none" cap="none" strike="noStrik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☐ Are there applicable roles</a:t>
                      </a:r>
                      <a:endParaRPr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" sz="900" u="none" cap="none" strike="noStrik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☐ Guardrails for improving accuracy?</a:t>
                      </a:r>
                      <a:endParaRPr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80" name="Google Shape;80;p13"/>
          <p:cNvSpPr txBox="1"/>
          <p:nvPr/>
        </p:nvSpPr>
        <p:spPr>
          <a:xfrm>
            <a:off x="1318025" y="7601700"/>
            <a:ext cx="2949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Introduce</a:t>
            </a:r>
            <a:endParaRPr b="1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1" name="Google Shape;81;p13"/>
          <p:cNvGraphicFramePr/>
          <p:nvPr/>
        </p:nvGraphicFramePr>
        <p:xfrm>
          <a:off x="1372325" y="7907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{8D6D10E9-4546-4E6D-B950-F0E9A7F733A8}</a:tableStyleId>
              </a:tblPr>
              <a:tblGrid>
                <a:gridCol w="1429925"/>
                <a:gridCol w="1429925"/>
                <a:gridCol w="1429925"/>
                <a:gridCol w="1429925"/>
              </a:tblGrid>
              <a:tr h="237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" sz="900" u="none" cap="none" strike="noStrik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Workflow Changes</a:t>
                      </a:r>
                      <a:endParaRPr b="1"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" sz="900" u="none" cap="none" strike="noStrik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Human Impact</a:t>
                      </a:r>
                      <a:endParaRPr b="1"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 u="none" cap="none" strike="noStrik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Monitoring</a:t>
                      </a:r>
                      <a:endParaRPr b="1"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" sz="900" u="none" cap="none" strike="noStrik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Success Metrics</a:t>
                      </a:r>
                      <a:endParaRPr b="1"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45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 u="none" cap="none" strike="noStrik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☐ Staff trained?</a:t>
                      </a:r>
                      <a:endParaRPr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 u="none" cap="none" strike="noStrik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☐ Staff supported?</a:t>
                      </a:r>
                      <a:endParaRPr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 u="none" cap="none" strike="noStrike">
                          <a:solidFill>
                            <a:srgbClr val="434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☐ Risks managed?</a:t>
                      </a:r>
                      <a:endParaRPr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43434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82" name="Google Shape;82;p13"/>
          <p:cNvSpPr txBox="1"/>
          <p:nvPr/>
        </p:nvSpPr>
        <p:spPr>
          <a:xfrm>
            <a:off x="381000" y="228500"/>
            <a:ext cx="6934800" cy="49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25" lIns="9125" spcFirstLastPara="1" rIns="9125" wrap="square" tIns="91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The 8 Hour AI Playbook</a:t>
            </a:r>
            <a:endParaRPr b="0" i="0" sz="12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1000"/>
              </a:spcBef>
              <a:spcAft>
                <a:spcPts val="240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1" lang="en" sz="900" u="none" cap="none" strike="noStrike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Capture your progress and get everyone on the same page.</a:t>
            </a:r>
            <a:endParaRPr b="0" i="1" sz="9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2411250" y="744000"/>
            <a:ext cx="2949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ROLES</a:t>
            </a:r>
            <a:endParaRPr b="0" i="0" sz="900" u="none" cap="none" strike="noStrik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4672925" y="9530050"/>
            <a:ext cx="2643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1000"/>
              </a:spcBef>
              <a:spcAft>
                <a:spcPts val="240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1" lang="en" sz="10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DoMoreWithLess.now</a:t>
            </a:r>
            <a:endParaRPr b="0" i="1" sz="10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aphicFrame>
        <p:nvGraphicFramePr>
          <p:cNvPr id="85" name="Google Shape;85;p13"/>
          <p:cNvGraphicFramePr/>
          <p:nvPr/>
        </p:nvGraphicFramePr>
        <p:xfrm>
          <a:off x="380988" y="9998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{8D6D10E9-4546-4E6D-B950-F0E9A7F733A8}</a:tableStyleId>
              </a:tblPr>
              <a:tblGrid>
                <a:gridCol w="1386950"/>
                <a:gridCol w="1386950"/>
                <a:gridCol w="1386950"/>
                <a:gridCol w="1386950"/>
                <a:gridCol w="1386950"/>
              </a:tblGrid>
              <a:tr h="3893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" sz="900" u="none" cap="none" strike="noStrike">
                          <a:solidFill>
                            <a:srgbClr val="666666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Champion</a:t>
                      </a:r>
                      <a:endParaRPr sz="900" u="none" cap="none" strike="noStrike">
                        <a:solidFill>
                          <a:srgbClr val="666666"/>
                        </a:solidFill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100575" marB="9125" marR="9125" marL="91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" sz="900" u="none" cap="none" strike="noStrike">
                          <a:solidFill>
                            <a:srgbClr val="666666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IT</a:t>
                      </a:r>
                      <a:endParaRPr sz="900" u="none" cap="none" strike="noStrike">
                        <a:solidFill>
                          <a:srgbClr val="666666"/>
                        </a:solidFill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100575" marB="9125" marR="9125" marL="91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" sz="900" u="none" cap="none" strike="noStrike">
                          <a:solidFill>
                            <a:srgbClr val="666666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Expert Staff</a:t>
                      </a:r>
                      <a:endParaRPr sz="900" u="none" cap="none" strike="noStrike">
                        <a:solidFill>
                          <a:srgbClr val="666666"/>
                        </a:solidFill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100575" marB="9125" marR="9125" marL="91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" sz="900" u="none" cap="none" strike="noStrike">
                          <a:solidFill>
                            <a:srgbClr val="666666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Prompt Engineer</a:t>
                      </a:r>
                      <a:endParaRPr sz="900" u="none" cap="none" strike="noStrike">
                        <a:solidFill>
                          <a:srgbClr val="666666"/>
                        </a:solidFill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100575" marB="9125" marR="9125" marL="91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" sz="900" u="none" cap="none" strike="noStrike">
                          <a:solidFill>
                            <a:srgbClr val="666666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Other</a:t>
                      </a:r>
                      <a:endParaRPr sz="900" u="none" cap="none" strike="noStrike">
                        <a:solidFill>
                          <a:srgbClr val="666666"/>
                        </a:solidFill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T="100575" marB="9125" marR="9125" marL="91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rgbClr val="66666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0575" marB="9125" marR="9125" marL="91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rgbClr val="66666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0575" marB="9125" marR="9125" marL="91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rgbClr val="66666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0575" marB="9125" marR="9125" marL="91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rgbClr val="66666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0575" marB="9125" marR="9125" marL="91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rgbClr val="66666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0575" marB="9125" marR="9125" marL="91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86" name="Google Shape;86;p13"/>
          <p:cNvSpPr/>
          <p:nvPr/>
        </p:nvSpPr>
        <p:spPr>
          <a:xfrm rot="-5400000">
            <a:off x="1444400" y="1323328"/>
            <a:ext cx="666000" cy="18900"/>
          </a:xfrm>
          <a:prstGeom prst="rect">
            <a:avLst/>
          </a:prstGeom>
          <a:solidFill>
            <a:srgbClr val="CCCCCC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3"/>
          <p:cNvSpPr/>
          <p:nvPr/>
        </p:nvSpPr>
        <p:spPr>
          <a:xfrm rot="-5400000">
            <a:off x="2831350" y="1324125"/>
            <a:ext cx="666000" cy="18900"/>
          </a:xfrm>
          <a:prstGeom prst="rect">
            <a:avLst/>
          </a:prstGeom>
          <a:solidFill>
            <a:srgbClr val="CCCCCC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3"/>
          <p:cNvSpPr/>
          <p:nvPr/>
        </p:nvSpPr>
        <p:spPr>
          <a:xfrm rot="-5400000">
            <a:off x="4218313" y="1324125"/>
            <a:ext cx="666000" cy="18900"/>
          </a:xfrm>
          <a:prstGeom prst="rect">
            <a:avLst/>
          </a:prstGeom>
          <a:solidFill>
            <a:srgbClr val="CCCCCC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3"/>
          <p:cNvSpPr/>
          <p:nvPr/>
        </p:nvSpPr>
        <p:spPr>
          <a:xfrm rot="-5400000">
            <a:off x="5605250" y="1324125"/>
            <a:ext cx="666000" cy="18900"/>
          </a:xfrm>
          <a:prstGeom prst="rect">
            <a:avLst/>
          </a:prstGeom>
          <a:solidFill>
            <a:srgbClr val="CCCCCC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